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316" r:id="rId5"/>
    <p:sldId id="275" r:id="rId6"/>
    <p:sldId id="324" r:id="rId7"/>
    <p:sldId id="317" r:id="rId8"/>
    <p:sldId id="318" r:id="rId9"/>
    <p:sldId id="325" r:id="rId10"/>
    <p:sldId id="319" r:id="rId11"/>
    <p:sldId id="320" r:id="rId12"/>
    <p:sldId id="326" r:id="rId13"/>
    <p:sldId id="327" r:id="rId14"/>
    <p:sldId id="321" r:id="rId15"/>
    <p:sldId id="322" r:id="rId16"/>
    <p:sldId id="323" r:id="rId17"/>
    <p:sldId id="328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6B6-AA03-4F21-9DBB-71C157DD8AD5}" type="datetimeFigureOut">
              <a:rPr lang="pl-PL" smtClean="0"/>
              <a:t>2018-06-04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2E55-1E93-43B8-A5DB-58499FC7FB8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6B6-AA03-4F21-9DBB-71C157DD8AD5}" type="datetimeFigureOut">
              <a:rPr lang="pl-PL" smtClean="0"/>
              <a:t>2018-06-04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2E55-1E93-43B8-A5DB-58499FC7FB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6B6-AA03-4F21-9DBB-71C157DD8AD5}" type="datetimeFigureOut">
              <a:rPr lang="pl-PL" smtClean="0"/>
              <a:t>2018-06-04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2E55-1E93-43B8-A5DB-58499FC7FB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6B6-AA03-4F21-9DBB-71C157DD8AD5}" type="datetimeFigureOut">
              <a:rPr lang="pl-PL" smtClean="0"/>
              <a:t>2018-06-04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2E55-1E93-43B8-A5DB-58499FC7FB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6B6-AA03-4F21-9DBB-71C157DD8AD5}" type="datetimeFigureOut">
              <a:rPr lang="pl-PL" smtClean="0"/>
              <a:t>2018-06-04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2E55-1E93-43B8-A5DB-58499FC7FB8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6B6-AA03-4F21-9DBB-71C157DD8AD5}" type="datetimeFigureOut">
              <a:rPr lang="pl-PL" smtClean="0"/>
              <a:t>2018-06-04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2E55-1E93-43B8-A5DB-58499FC7FB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6B6-AA03-4F21-9DBB-71C157DD8AD5}" type="datetimeFigureOut">
              <a:rPr lang="pl-PL" smtClean="0"/>
              <a:t>2018-06-04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2E55-1E93-43B8-A5DB-58499FC7FB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6B6-AA03-4F21-9DBB-71C157DD8AD5}" type="datetimeFigureOut">
              <a:rPr lang="pl-PL" smtClean="0"/>
              <a:t>2018-06-04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2E55-1E93-43B8-A5DB-58499FC7FB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6B6-AA03-4F21-9DBB-71C157DD8AD5}" type="datetimeFigureOut">
              <a:rPr lang="pl-PL" smtClean="0"/>
              <a:t>2018-06-04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2E55-1E93-43B8-A5DB-58499FC7FB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6B6-AA03-4F21-9DBB-71C157DD8AD5}" type="datetimeFigureOut">
              <a:rPr lang="pl-PL" smtClean="0"/>
              <a:t>2018-06-04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2E55-1E93-43B8-A5DB-58499FC7FB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36B6-AA03-4F21-9DBB-71C157DD8AD5}" type="datetimeFigureOut">
              <a:rPr lang="pl-PL" smtClean="0"/>
              <a:t>2018-06-04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8F2E55-1E93-43B8-A5DB-58499FC7FB87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2B36B6-AA03-4F21-9DBB-71C157DD8AD5}" type="datetimeFigureOut">
              <a:rPr lang="pl-PL" smtClean="0"/>
              <a:t>2018-06-04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8F2E55-1E93-43B8-A5DB-58499FC7FB87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deon.pl/rozdzial.php?id=777#P4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5616" y="116632"/>
            <a:ext cx="7851648" cy="1828800"/>
          </a:xfrm>
        </p:spPr>
        <p:txBody>
          <a:bodyPr>
            <a:normAutofit/>
          </a:bodyPr>
          <a:lstStyle/>
          <a:p>
            <a:r>
              <a:rPr lang="pl-PL" sz="4000" dirty="0" err="1"/>
              <a:t>Ozeasz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5616" y="1772816"/>
            <a:ext cx="7854696" cy="1752600"/>
          </a:xfrm>
        </p:spPr>
        <p:txBody>
          <a:bodyPr/>
          <a:lstStyle/>
          <a:p>
            <a:r>
              <a:rPr lang="pl-PL" dirty="0"/>
              <a:t>Wielka Miłość Boga</a:t>
            </a:r>
          </a:p>
        </p:txBody>
      </p:sp>
      <p:pic>
        <p:nvPicPr>
          <p:cNvPr id="1028" name="Picture 4" descr="Znalezione obrazy dla zapytania father son">
            <a:extLst>
              <a:ext uri="{FF2B5EF4-FFF2-40B4-BE49-F238E27FC236}">
                <a16:creationId xmlns:a16="http://schemas.microsoft.com/office/drawing/2014/main" xmlns="" id="{98A56990-278F-4A74-AE5B-0995E9E02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384" y="2270464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4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2400" cy="1362456"/>
          </a:xfrm>
        </p:spPr>
        <p:txBody>
          <a:bodyPr/>
          <a:lstStyle/>
          <a:p>
            <a:r>
              <a:rPr lang="pl-PL" sz="3200" dirty="0">
                <a:solidFill>
                  <a:srgbClr val="FFFF00"/>
                </a:solidFill>
              </a:rPr>
              <a:t>Miłowałem Izraela, gdy jeszcze był dzieckiem, </a:t>
            </a:r>
            <a:br>
              <a:rPr lang="pl-PL" sz="3200" dirty="0">
                <a:solidFill>
                  <a:srgbClr val="FFFF00"/>
                </a:solidFill>
              </a:rPr>
            </a:br>
            <a:r>
              <a:rPr lang="pl-PL" sz="3200" dirty="0">
                <a:solidFill>
                  <a:srgbClr val="FFFF00"/>
                </a:solidFill>
              </a:rPr>
              <a:t>i syna swego wezwałem z Egiptu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1700808"/>
            <a:ext cx="7772400" cy="4968552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Nawiązanie do początków. Zrodzenie Narodu Wybranego. Abraham, Izaak, Jakub.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Egipt miejscem konsolidacji narodu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Ucisk wzmocnił poczucie narodowe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Bóg daje dziedzictwo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Pedagogia Boża i rozwój historii zbawienia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Bóg stawia nowe wyzwania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Rola ojca w życiu człowieka </a:t>
            </a:r>
          </a:p>
          <a:p>
            <a:pPr marL="342900" indent="-342900">
              <a:buFont typeface="Arial" pitchFamily="34" charset="0"/>
              <a:buChar char="•"/>
            </a:pPr>
            <a:endParaRPr lang="pl-PL" sz="2800" dirty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85519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DC8052BB-FA74-48E4-ACB9-A8B532E3D0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xmlns="" id="{5452499D-1166-458F-9826-625BE7E7F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0528" y="764704"/>
            <a:ext cx="9790853" cy="1716279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2052" name="Picture 4" descr="Znalezione obrazy dla zapytania father and son">
            <a:extLst>
              <a:ext uri="{FF2B5EF4-FFF2-40B4-BE49-F238E27FC236}">
                <a16:creationId xmlns:a16="http://schemas.microsoft.com/office/drawing/2014/main" xmlns="" id="{520C5954-16D8-4561-8ABC-FCEA26F6F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71" y="933869"/>
            <a:ext cx="7343142" cy="4895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0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713990E-FBCA-471C-A06E-F730A6D89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EB727009-0E2C-49A3-B34A-79C1757E69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 descr="Znalezione obrazy dla zapytania father son">
            <a:extLst>
              <a:ext uri="{FF2B5EF4-FFF2-40B4-BE49-F238E27FC236}">
                <a16:creationId xmlns:a16="http://schemas.microsoft.com/office/drawing/2014/main" xmlns="" id="{6869ACDC-B4E6-49C8-A877-B586EAF34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49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C83239C-3401-490C-B0CA-D8FFE32A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0A2C7558-78A1-465A-B94B-4119A837B1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098" name="Picture 2" descr="Znalezione obrazy dla zapytania father son">
            <a:extLst>
              <a:ext uri="{FF2B5EF4-FFF2-40B4-BE49-F238E27FC236}">
                <a16:creationId xmlns:a16="http://schemas.microsoft.com/office/drawing/2014/main" xmlns="" id="{18C0B18E-9673-4C06-9C89-792FF9ED8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262063"/>
            <a:ext cx="7715250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99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7772400" cy="1362456"/>
          </a:xfrm>
        </p:spPr>
        <p:txBody>
          <a:bodyPr/>
          <a:lstStyle/>
          <a:p>
            <a:r>
              <a:rPr lang="pl-PL" sz="3200" dirty="0">
                <a:solidFill>
                  <a:srgbClr val="FFFF00"/>
                </a:solidFill>
              </a:rPr>
              <a:t>A przecież Ja uczyłem chodzić Efraima, </a:t>
            </a:r>
            <a:br>
              <a:rPr lang="pl-PL" sz="3200" dirty="0">
                <a:solidFill>
                  <a:srgbClr val="FFFF00"/>
                </a:solidFill>
              </a:rPr>
            </a:br>
            <a:r>
              <a:rPr lang="pl-PL" sz="3200" dirty="0">
                <a:solidFill>
                  <a:srgbClr val="FFFF00"/>
                </a:solidFill>
              </a:rPr>
              <a:t>na swe ramiona ich brałem</a:t>
            </a:r>
            <a:r>
              <a:rPr lang="pl-PL" sz="3200" dirty="0"/>
              <a:t>; </a:t>
            </a:r>
            <a:br>
              <a:rPr lang="pl-PL" sz="3200" dirty="0"/>
            </a:br>
            <a:r>
              <a:rPr lang="pl-PL" sz="3200" dirty="0">
                <a:solidFill>
                  <a:srgbClr val="FFFF00"/>
                </a:solidFill>
              </a:rPr>
              <a:t>oni zaś nie rozumieli, że troszczyłem się o nich</a:t>
            </a:r>
            <a:r>
              <a:rPr lang="pl-PL" sz="3200" dirty="0"/>
              <a:t>.</a:t>
            </a:r>
            <a:r>
              <a:rPr lang="pl-PL" sz="2800" dirty="0"/>
              <a:t> </a:t>
            </a:r>
            <a:endParaRPr lang="pl-PL" sz="2800" dirty="0">
              <a:solidFill>
                <a:srgbClr val="FFFF00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5536" y="2924944"/>
            <a:ext cx="7772400" cy="3456384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Przekaz wiedzy, uczuciowości i moralności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 err="1"/>
              <a:t>Prz</a:t>
            </a:r>
            <a:r>
              <a:rPr lang="pl-PL" sz="2800" dirty="0"/>
              <a:t> 3,12: Bowiem karci Pan, kogo miłuje, jak ojciec syna, którego lubi.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Trud doświadczeń rozwija człowieka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Wygodne życie prowadzi do </a:t>
            </a:r>
            <a:r>
              <a:rPr lang="pl-PL" sz="2800" dirty="0" smtClean="0"/>
              <a:t>demoralizacji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 smtClean="0"/>
              <a:t>Rola ojcostwa duchowego</a:t>
            </a:r>
            <a:endParaRPr lang="pl-PL" sz="2800" dirty="0"/>
          </a:p>
          <a:p>
            <a:pPr marL="342900" indent="-342900">
              <a:buFont typeface="Arial" pitchFamily="34" charset="0"/>
              <a:buChar char="•"/>
            </a:pPr>
            <a:endParaRPr lang="pl-PL" sz="2800" dirty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81401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BA7C69D-AB47-4C3C-84A0-983169115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FD5F193B-8E51-4A59-842F-275ACEEFB4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 descr="Znalezione obrazy dla zapytania jesus mercy">
            <a:extLst>
              <a:ext uri="{FF2B5EF4-FFF2-40B4-BE49-F238E27FC236}">
                <a16:creationId xmlns:a16="http://schemas.microsoft.com/office/drawing/2014/main" xmlns="" id="{901EF943-1EE9-4851-9ECA-EF7EA0601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990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4339" y="476672"/>
            <a:ext cx="7772400" cy="1362456"/>
          </a:xfrm>
        </p:spPr>
        <p:txBody>
          <a:bodyPr/>
          <a:lstStyle/>
          <a:p>
            <a:r>
              <a:rPr lang="pl-PL" sz="4000" dirty="0">
                <a:solidFill>
                  <a:srgbClr val="FFFF00"/>
                </a:solidFill>
              </a:rPr>
              <a:t>Bogiem jestem, nie człowiekiem</a:t>
            </a:r>
            <a:r>
              <a:rPr lang="pl-PL" sz="3200" dirty="0"/>
              <a:t/>
            </a:r>
            <a:br>
              <a:rPr lang="pl-PL" sz="3200" dirty="0"/>
            </a:br>
            <a:endParaRPr lang="pl-PL" sz="3200" dirty="0">
              <a:solidFill>
                <a:srgbClr val="FFFF00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1700808"/>
            <a:ext cx="7772400" cy="4968552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l-PL" sz="2800" b="1" i="1" dirty="0"/>
              <a:t>Jakże cię mogę porzucić, Efraimie, </a:t>
            </a:r>
            <a:br>
              <a:rPr lang="pl-PL" sz="2800" b="1" i="1" dirty="0"/>
            </a:br>
            <a:r>
              <a:rPr lang="pl-PL" sz="2800" b="1" i="1" dirty="0"/>
              <a:t>i jak opuścić ciebie, Izraelu? </a:t>
            </a:r>
            <a:endParaRPr lang="pl-PL" sz="2800" i="1" dirty="0"/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Miłosierdzie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 err="1"/>
              <a:t>Rahamim</a:t>
            </a:r>
            <a:r>
              <a:rPr lang="pl-PL" sz="2800" dirty="0"/>
              <a:t>, misericordia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Czułość Boga przekracza ludzkie pojęcia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W Bogu wszystko osiąga maximum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Antropomorfizacja Boga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Projekcje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Tajemnica świętości Boga </a:t>
            </a:r>
          </a:p>
          <a:p>
            <a:pPr marL="342900" indent="-342900">
              <a:buFont typeface="Arial" pitchFamily="34" charset="0"/>
              <a:buChar char="•"/>
            </a:pPr>
            <a:endParaRPr lang="pl-PL" sz="2800" dirty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61252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80D16D7-D487-4628-8B5B-A38E17D09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4EDC8D66-25FC-4888-A6E8-43A5A711B8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122" name="Picture 2" descr="Znalezione obrazy dla zapytania god and man">
            <a:extLst>
              <a:ext uri="{FF2B5EF4-FFF2-40B4-BE49-F238E27FC236}">
                <a16:creationId xmlns:a16="http://schemas.microsoft.com/office/drawing/2014/main" xmlns="" id="{7FDF9074-5FE4-4F49-B42A-AADD4A249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62125"/>
            <a:ext cx="60960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7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type="body" idx="1"/>
          </p:nvPr>
        </p:nvSpPr>
        <p:spPr>
          <a:xfrm>
            <a:off x="685800" y="620688"/>
            <a:ext cx="7772400" cy="4752528"/>
          </a:xfrm>
        </p:spPr>
        <p:txBody>
          <a:bodyPr>
            <a:noAutofit/>
          </a:bodyPr>
          <a:lstStyle/>
          <a:p>
            <a:pPr fontAlgn="base"/>
            <a:r>
              <a:rPr lang="pl-PL" sz="2000" b="1" dirty="0"/>
              <a:t>1 </a:t>
            </a:r>
            <a:r>
              <a:rPr lang="pl-PL" sz="2000" dirty="0">
                <a:solidFill>
                  <a:srgbClr val="FFFF00"/>
                </a:solidFill>
              </a:rPr>
              <a:t>Miłowałem Izraela, gdy jeszcze był dzieckiem</a:t>
            </a:r>
            <a:r>
              <a:rPr lang="pl-PL" sz="2000" dirty="0"/>
              <a:t>, </a:t>
            </a:r>
            <a:br>
              <a:rPr lang="pl-PL" sz="2000" dirty="0"/>
            </a:br>
            <a:r>
              <a:rPr lang="pl-PL" sz="2000" dirty="0"/>
              <a:t>i </a:t>
            </a:r>
            <a:r>
              <a:rPr lang="pl-PL" sz="2000" b="1" dirty="0">
                <a:solidFill>
                  <a:schemeClr val="accent5">
                    <a:lumMod val="75000"/>
                  </a:schemeClr>
                </a:solidFill>
              </a:rPr>
              <a:t>syna swego wezwałem z Egiptu</a:t>
            </a:r>
            <a:r>
              <a:rPr lang="pl-PL" sz="2000" dirty="0"/>
              <a:t>. </a:t>
            </a:r>
            <a:br>
              <a:rPr lang="pl-PL" sz="2000" dirty="0"/>
            </a:br>
            <a:r>
              <a:rPr lang="pl-PL" sz="2000" b="1" dirty="0"/>
              <a:t>2 </a:t>
            </a:r>
            <a:r>
              <a:rPr lang="pl-PL" sz="2000" dirty="0"/>
              <a:t>Im bardziej ich wzywałem, </a:t>
            </a:r>
            <a:br>
              <a:rPr lang="pl-PL" sz="2000" dirty="0"/>
            </a:br>
            <a:r>
              <a:rPr lang="pl-PL" sz="2000" dirty="0"/>
              <a:t>tym dalej odchodzili ode Mnie, </a:t>
            </a:r>
            <a:br>
              <a:rPr lang="pl-PL" sz="2000" dirty="0"/>
            </a:br>
            <a:r>
              <a:rPr lang="pl-PL" sz="2000" dirty="0"/>
              <a:t>a składali ofiary Baalom </a:t>
            </a:r>
            <a:br>
              <a:rPr lang="pl-PL" sz="2000" dirty="0"/>
            </a:br>
            <a:r>
              <a:rPr lang="pl-PL" sz="2000" dirty="0"/>
              <a:t>i bożkom palili kadzidła. </a:t>
            </a:r>
            <a:br>
              <a:rPr lang="pl-PL" sz="2000" dirty="0"/>
            </a:br>
            <a:r>
              <a:rPr lang="pl-PL" sz="2000" b="1" dirty="0"/>
              <a:t>3 </a:t>
            </a:r>
            <a:r>
              <a:rPr lang="pl-PL" sz="2000" b="1" dirty="0">
                <a:solidFill>
                  <a:srgbClr val="FFFF00"/>
                </a:solidFill>
              </a:rPr>
              <a:t>A przecież Ja uczyłem chodzić Efraima, </a:t>
            </a:r>
            <a:br>
              <a:rPr lang="pl-PL" sz="2000" b="1" dirty="0">
                <a:solidFill>
                  <a:srgbClr val="FFFF00"/>
                </a:solidFill>
              </a:rPr>
            </a:br>
            <a:r>
              <a:rPr lang="pl-PL" sz="2000" b="1" dirty="0">
                <a:solidFill>
                  <a:srgbClr val="FFFF00"/>
                </a:solidFill>
              </a:rPr>
              <a:t>na swe ramiona ich brałem</a:t>
            </a:r>
            <a:r>
              <a:rPr lang="pl-PL" sz="2000" dirty="0"/>
              <a:t>; </a:t>
            </a:r>
            <a:br>
              <a:rPr lang="pl-PL" sz="2000" dirty="0"/>
            </a:br>
            <a:r>
              <a:rPr lang="pl-PL" sz="2000" b="1" dirty="0">
                <a:solidFill>
                  <a:srgbClr val="FFFF00"/>
                </a:solidFill>
              </a:rPr>
              <a:t>oni zaś nie rozumieli, że troszczyłem się o nich</a:t>
            </a:r>
            <a:r>
              <a:rPr lang="pl-PL" sz="2000" dirty="0"/>
              <a:t>. </a:t>
            </a:r>
            <a:br>
              <a:rPr lang="pl-PL" sz="2000" dirty="0"/>
            </a:br>
            <a:r>
              <a:rPr lang="pl-PL" sz="2000" b="1" dirty="0"/>
              <a:t>4 </a:t>
            </a:r>
            <a:r>
              <a:rPr lang="pl-PL" sz="2000" dirty="0"/>
              <a:t>Pociągnąłem ich ludzkimi więzami, </a:t>
            </a:r>
            <a:br>
              <a:rPr lang="pl-PL" sz="2000" dirty="0"/>
            </a:br>
            <a:r>
              <a:rPr lang="pl-PL" sz="2000" dirty="0"/>
              <a:t>a były to więzy miłości. </a:t>
            </a:r>
            <a:br>
              <a:rPr lang="pl-PL" sz="2000" dirty="0"/>
            </a:br>
            <a:r>
              <a:rPr lang="pl-PL" sz="2000" dirty="0"/>
              <a:t>Byłem dla nich jak ten, co podnosi </a:t>
            </a:r>
            <a:br>
              <a:rPr lang="pl-PL" sz="2000" dirty="0"/>
            </a:br>
            <a:r>
              <a:rPr lang="pl-PL" sz="2000" dirty="0"/>
              <a:t>do swego policzka niemowlę - </a:t>
            </a:r>
            <a:br>
              <a:rPr lang="pl-PL" sz="2000" dirty="0"/>
            </a:br>
            <a:r>
              <a:rPr lang="pl-PL" sz="2000" dirty="0"/>
              <a:t>schyliłem się ku niemu i nakarmiłem go. </a:t>
            </a:r>
            <a:br>
              <a:rPr lang="pl-PL" sz="2000" dirty="0"/>
            </a:br>
            <a:r>
              <a:rPr lang="pl-PL" sz="2000" b="1" dirty="0"/>
              <a:t>5 </a:t>
            </a:r>
            <a:r>
              <a:rPr lang="pl-PL" sz="2000" dirty="0" smtClean="0"/>
              <a:t>Powrócą</a:t>
            </a:r>
            <a:r>
              <a:rPr lang="pl-PL" sz="2000" dirty="0"/>
              <a:t> do Egiptu </a:t>
            </a:r>
            <a:br>
              <a:rPr lang="pl-PL" sz="2000" dirty="0"/>
            </a:br>
            <a:r>
              <a:rPr lang="pl-PL" sz="2000" dirty="0"/>
              <a:t>i </a:t>
            </a:r>
            <a:r>
              <a:rPr lang="pl-PL" sz="2000" dirty="0" err="1"/>
              <a:t>Aszszur</a:t>
            </a:r>
            <a:r>
              <a:rPr lang="pl-PL" sz="2000" dirty="0"/>
              <a:t> będzie ich królem, </a:t>
            </a:r>
            <a:br>
              <a:rPr lang="pl-PL" sz="2000" dirty="0"/>
            </a:br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bo się nie chcieli nawrócić. </a:t>
            </a:r>
            <a:br>
              <a:rPr lang="pl-PL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000" b="1" dirty="0"/>
              <a:t>6 </a:t>
            </a:r>
            <a:r>
              <a:rPr lang="pl-PL" sz="2000" dirty="0"/>
              <a:t>Miecz będzie szalał w ich miastach, </a:t>
            </a:r>
            <a:br>
              <a:rPr lang="pl-PL" sz="2000" dirty="0"/>
            </a:br>
            <a:r>
              <a:rPr lang="pl-PL" sz="2000" dirty="0"/>
              <a:t>wyniszczy ich dzieci, </a:t>
            </a:r>
            <a:br>
              <a:rPr lang="pl-PL" sz="2000" dirty="0"/>
            </a:br>
            <a:r>
              <a:rPr lang="pl-PL" sz="2000" dirty="0"/>
              <a:t>a nawet pożre ich twierdze</a:t>
            </a:r>
            <a:r>
              <a:rPr lang="pl-PL" sz="2000" b="1" baseline="30000" dirty="0">
                <a:hlinkClick r:id="rId2"/>
              </a:rPr>
              <a:t>4</a:t>
            </a:r>
            <a:r>
              <a:rPr lang="pl-PL" sz="2000" dirty="0"/>
              <a:t>. </a:t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85585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type="body" idx="1"/>
          </p:nvPr>
        </p:nvSpPr>
        <p:spPr>
          <a:xfrm>
            <a:off x="611560" y="836712"/>
            <a:ext cx="7772400" cy="5472608"/>
          </a:xfrm>
        </p:spPr>
        <p:txBody>
          <a:bodyPr>
            <a:noAutofit/>
          </a:bodyPr>
          <a:lstStyle/>
          <a:p>
            <a:pPr fontAlgn="base"/>
            <a:r>
              <a:rPr lang="pl-PL" sz="2400" b="1" dirty="0"/>
              <a:t>7 </a:t>
            </a:r>
            <a:r>
              <a:rPr lang="pl-PL" sz="2400" dirty="0"/>
              <a:t>Mój lud jest skłonny </a:t>
            </a:r>
            <a:br>
              <a:rPr lang="pl-PL" sz="2400" dirty="0"/>
            </a:br>
            <a:r>
              <a:rPr lang="pl-PL" sz="2400" dirty="0"/>
              <a:t>odpaść ode Mnie - </a:t>
            </a:r>
            <a:br>
              <a:rPr lang="pl-PL" sz="2400" dirty="0"/>
            </a:br>
            <a:r>
              <a:rPr lang="pl-PL" sz="2400" dirty="0"/>
              <a:t>wzywa imienia Baala, </a:t>
            </a:r>
            <a:br>
              <a:rPr lang="pl-PL" sz="2400" dirty="0"/>
            </a:br>
            <a:r>
              <a:rPr lang="pl-PL" sz="2400" dirty="0"/>
              <a:t>lecz on im nie przyjdzie z pomocą. </a:t>
            </a:r>
            <a:br>
              <a:rPr lang="pl-PL" sz="2400" dirty="0"/>
            </a:br>
            <a:r>
              <a:rPr lang="pl-PL" sz="2400" b="1" dirty="0"/>
              <a:t>8 </a:t>
            </a:r>
            <a:r>
              <a:rPr lang="pl-PL" sz="2400" b="1" dirty="0">
                <a:solidFill>
                  <a:srgbClr val="FFFF00"/>
                </a:solidFill>
              </a:rPr>
              <a:t>Jakże cię mogę porzucić, Efraimie, </a:t>
            </a:r>
            <a:br>
              <a:rPr lang="pl-PL" sz="2400" b="1" dirty="0">
                <a:solidFill>
                  <a:srgbClr val="FFFF00"/>
                </a:solidFill>
              </a:rPr>
            </a:br>
            <a:r>
              <a:rPr lang="pl-PL" sz="2400" b="1" dirty="0">
                <a:solidFill>
                  <a:srgbClr val="FFFF00"/>
                </a:solidFill>
              </a:rPr>
              <a:t>i jak opuścić ciebie, Izraelu?</a:t>
            </a:r>
            <a:r>
              <a:rPr lang="pl-PL" sz="2400" dirty="0"/>
              <a:t> </a:t>
            </a:r>
            <a:br>
              <a:rPr lang="pl-PL" sz="2400" dirty="0"/>
            </a:br>
            <a:r>
              <a:rPr lang="pl-PL" sz="2400" dirty="0"/>
              <a:t>Jakże cię mogę równać z Admą</a:t>
            </a:r>
            <a:br>
              <a:rPr lang="pl-PL" sz="2400" dirty="0"/>
            </a:br>
            <a:r>
              <a:rPr lang="pl-PL" sz="2400" dirty="0"/>
              <a:t>i uczynić podobnym do </a:t>
            </a:r>
            <a:r>
              <a:rPr lang="pl-PL" sz="2400" dirty="0" err="1"/>
              <a:t>Seboim</a:t>
            </a:r>
            <a:r>
              <a:rPr lang="pl-PL" sz="2400" dirty="0"/>
              <a:t>?</a:t>
            </a:r>
            <a:br>
              <a:rPr lang="pl-PL" sz="2400" dirty="0"/>
            </a:br>
            <a:r>
              <a:rPr lang="pl-PL" sz="2400" dirty="0"/>
              <a:t>Moje serce na to się wzdryga </a:t>
            </a:r>
            <a:br>
              <a:rPr lang="pl-PL" sz="2400" dirty="0"/>
            </a:br>
            <a:r>
              <a:rPr lang="pl-PL" sz="2400" dirty="0"/>
              <a:t>i rozpalają się moje wnętrzności. </a:t>
            </a:r>
            <a:br>
              <a:rPr lang="pl-PL" sz="2400" dirty="0"/>
            </a:br>
            <a:r>
              <a:rPr lang="pl-PL" sz="2400" b="1" dirty="0"/>
              <a:t>9 </a:t>
            </a:r>
            <a:r>
              <a:rPr lang="pl-PL" sz="2400" dirty="0"/>
              <a:t>Nie chcę, aby wybuchnął płomień mego gniewu </a:t>
            </a:r>
            <a:br>
              <a:rPr lang="pl-PL" sz="2400" dirty="0"/>
            </a:br>
            <a:r>
              <a:rPr lang="pl-PL" sz="2400" dirty="0"/>
              <a:t>i Efraima już więcej nie zniszczę, </a:t>
            </a:r>
            <a:br>
              <a:rPr lang="pl-PL" sz="2400" dirty="0"/>
            </a:br>
            <a:r>
              <a:rPr lang="pl-PL" sz="2400" dirty="0"/>
              <a:t>albowiem </a:t>
            </a:r>
            <a:r>
              <a:rPr lang="pl-PL" sz="2400" b="1" dirty="0">
                <a:solidFill>
                  <a:srgbClr val="FFFF00"/>
                </a:solidFill>
              </a:rPr>
              <a:t>Bogiem jestem, nie człowiekiem;</a:t>
            </a:r>
            <a:r>
              <a:rPr lang="pl-PL" sz="2400" dirty="0"/>
              <a:t> </a:t>
            </a:r>
            <a:br>
              <a:rPr lang="pl-PL" sz="2400" dirty="0"/>
            </a:br>
            <a:r>
              <a:rPr lang="pl-PL" sz="2400" dirty="0"/>
              <a:t>pośrodku ciebie jestem Ja - Święty, </a:t>
            </a:r>
            <a:br>
              <a:rPr lang="pl-PL" sz="2400" dirty="0"/>
            </a:br>
            <a:r>
              <a:rPr lang="pl-PL" sz="2400" dirty="0"/>
              <a:t>i nie przychodzę, żeby zatracać. </a:t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42717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type="body" idx="1"/>
          </p:nvPr>
        </p:nvSpPr>
        <p:spPr>
          <a:xfrm>
            <a:off x="611560" y="836712"/>
            <a:ext cx="7772400" cy="5472608"/>
          </a:xfrm>
        </p:spPr>
        <p:txBody>
          <a:bodyPr>
            <a:noAutofit/>
          </a:bodyPr>
          <a:lstStyle/>
          <a:p>
            <a:r>
              <a:rPr lang="pl-PL" sz="2400" b="1" dirty="0"/>
              <a:t>10 </a:t>
            </a:r>
            <a:r>
              <a:rPr lang="pl-PL" sz="2400" dirty="0"/>
              <a:t>Pójdą śladami Pana, </a:t>
            </a:r>
            <a:br>
              <a:rPr lang="pl-PL" sz="2400" dirty="0"/>
            </a:br>
            <a:r>
              <a:rPr lang="pl-PL" sz="2400" dirty="0"/>
              <a:t>który zagrzmi, jak [ryczy] lew. </a:t>
            </a:r>
            <a:br>
              <a:rPr lang="pl-PL" sz="2400" dirty="0"/>
            </a:br>
            <a:r>
              <a:rPr lang="pl-PL" sz="2400" dirty="0"/>
              <a:t>A kiedy zagrzmi - </a:t>
            </a:r>
            <a:br>
              <a:rPr lang="pl-PL" sz="2400" dirty="0"/>
            </a:br>
            <a:r>
              <a:rPr lang="pl-PL" sz="2400" dirty="0"/>
              <a:t>zbiegną się Jego synowie z zachodu, </a:t>
            </a:r>
            <a:br>
              <a:rPr lang="pl-PL" sz="2400" dirty="0"/>
            </a:br>
            <a:r>
              <a:rPr lang="pl-PL" sz="2400" b="1" dirty="0"/>
              <a:t>11 </a:t>
            </a:r>
            <a:r>
              <a:rPr lang="pl-PL" sz="2400" dirty="0"/>
              <a:t>jak ptactwo przylecą z Egiptu, </a:t>
            </a:r>
            <a:br>
              <a:rPr lang="pl-PL" sz="2400" dirty="0"/>
            </a:br>
            <a:r>
              <a:rPr lang="pl-PL" sz="2400" dirty="0"/>
              <a:t>i z asyryjskiej ziemi jak gołębie; </a:t>
            </a:r>
            <a:br>
              <a:rPr lang="pl-PL" sz="2400" dirty="0"/>
            </a:br>
            <a:r>
              <a:rPr lang="pl-PL" sz="2400" dirty="0"/>
              <a:t>sprawię, że wrócą do swoich siedzib - </a:t>
            </a:r>
            <a:br>
              <a:rPr lang="pl-PL" sz="2400" dirty="0"/>
            </a:br>
            <a:r>
              <a:rPr lang="pl-PL" sz="2400" dirty="0"/>
              <a:t>wyrocznia Pana. </a:t>
            </a:r>
          </a:p>
          <a:p>
            <a:r>
              <a:rPr lang="pl-PL" sz="2400" dirty="0"/>
              <a:t>(Oz 11 )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75321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2400" cy="1362456"/>
          </a:xfrm>
        </p:spPr>
        <p:txBody>
          <a:bodyPr/>
          <a:lstStyle/>
          <a:p>
            <a:r>
              <a:rPr lang="pl-PL" sz="4400" dirty="0" err="1"/>
              <a:t>Ozeasz</a:t>
            </a:r>
            <a:endParaRPr lang="pl-PL" sz="4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1700808"/>
            <a:ext cx="7772400" cy="4968552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Izrael – Królestwo Północne, 750 r. przed Chrystusem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Temat: żarliwe nawoływanie do wierności przymierzu </a:t>
            </a:r>
            <a:r>
              <a:rPr lang="pl-PL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[</a:t>
            </a:r>
            <a:r>
              <a:rPr lang="pl-PL" sz="2800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berith</a:t>
            </a:r>
            <a:r>
              <a:rPr lang="pl-PL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– </a:t>
            </a:r>
            <a:r>
              <a:rPr lang="pl-PL" sz="2800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syntheke</a:t>
            </a:r>
            <a:r>
              <a:rPr lang="pl-PL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– </a:t>
            </a:r>
            <a:r>
              <a:rPr lang="pl-PL" sz="2800" b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diatheke</a:t>
            </a:r>
            <a:r>
              <a:rPr lang="pl-PL" sz="28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]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722Asyria zdobywa Samarię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>
                <a:solidFill>
                  <a:srgbClr val="FFFF00"/>
                </a:solidFill>
              </a:rPr>
              <a:t>I – Oz 1-3: osobiste przeżycie proroka (małżeństwo z nierządnicą)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>
                <a:solidFill>
                  <a:srgbClr val="FFCC00"/>
                </a:solidFill>
              </a:rPr>
              <a:t>II – Oz 4 – Oz 9,9: potępienie niewierności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>
                <a:solidFill>
                  <a:srgbClr val="FF9900"/>
                </a:solidFill>
              </a:rPr>
              <a:t>III – Oz 9,10-14,110: wiarołomstwo w historii Izraela i miłość Boga</a:t>
            </a:r>
          </a:p>
        </p:txBody>
      </p:sp>
    </p:spTree>
    <p:extLst>
      <p:ext uri="{BB962C8B-B14F-4D97-AF65-F5344CB8AC3E}">
        <p14:creationId xmlns:p14="http://schemas.microsoft.com/office/powerpoint/2010/main" val="163580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550E602-84AF-4A00-8C84-0D49B4E8F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27BD15E3-8F3C-47DF-BA40-D24A9B1282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Znalezione obrazy dla zapytania hosea">
            <a:extLst>
              <a:ext uri="{FF2B5EF4-FFF2-40B4-BE49-F238E27FC236}">
                <a16:creationId xmlns:a16="http://schemas.microsoft.com/office/drawing/2014/main" xmlns="" id="{7A31277A-6FCD-49AD-AA39-352302A4B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242888"/>
            <a:ext cx="8924925" cy="63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79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2400" cy="1362456"/>
          </a:xfrm>
        </p:spPr>
        <p:txBody>
          <a:bodyPr/>
          <a:lstStyle/>
          <a:p>
            <a:r>
              <a:rPr lang="pl-PL" sz="4400" dirty="0" err="1"/>
              <a:t>Ozeasz</a:t>
            </a:r>
            <a:r>
              <a:rPr lang="pl-PL" sz="4400" dirty="0"/>
              <a:t> i jego rodzina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1700808"/>
            <a:ext cx="7772400" cy="4968552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l-PL" sz="2800" dirty="0" err="1"/>
              <a:t>Gomer</a:t>
            </a:r>
            <a:r>
              <a:rPr lang="pl-PL" sz="2800" dirty="0"/>
              <a:t> – </a:t>
            </a:r>
            <a:r>
              <a:rPr lang="pl-PL" sz="2800" dirty="0" smtClean="0"/>
              <a:t>„Rozgrzany węgiel”, </a:t>
            </a:r>
            <a:r>
              <a:rPr lang="pl-PL" sz="2800" dirty="0"/>
              <a:t>nierządnica, niewierna nawet po </a:t>
            </a:r>
            <a:r>
              <a:rPr lang="pl-PL" sz="2800" dirty="0" smtClean="0"/>
              <a:t>ślubie, symbol grzechu bez opamiętania. </a:t>
            </a:r>
            <a:endParaRPr lang="pl-PL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 smtClean="0"/>
              <a:t>Dzieci:</a:t>
            </a:r>
            <a:endParaRPr lang="pl-PL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 err="1"/>
              <a:t>Jizreel</a:t>
            </a:r>
            <a:r>
              <a:rPr lang="pl-PL" sz="2800" dirty="0"/>
              <a:t> („Bóg zasiewa”),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 err="1"/>
              <a:t>Lo-Ruhama</a:t>
            </a:r>
            <a:r>
              <a:rPr lang="pl-PL" sz="2800" dirty="0"/>
              <a:t> („Niemiłowana” bądź „Nie doznająca miłosierdzia” czy też „Nie okazano jej miłosierdzia”),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 err="1"/>
              <a:t>Lo-Ammi</a:t>
            </a:r>
            <a:r>
              <a:rPr lang="pl-PL" sz="2800" dirty="0"/>
              <a:t> („</a:t>
            </a:r>
            <a:r>
              <a:rPr lang="pl-PL" sz="2800" dirty="0" err="1"/>
              <a:t>Niemójlud</a:t>
            </a:r>
            <a:r>
              <a:rPr lang="pl-PL" sz="2800" dirty="0"/>
              <a:t>” – „Nie mój lud”). 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Patologiczne małżeństwo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40200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2400" cy="1362456"/>
          </a:xfrm>
        </p:spPr>
        <p:txBody>
          <a:bodyPr/>
          <a:lstStyle/>
          <a:p>
            <a:r>
              <a:rPr lang="pl-PL" sz="4400" dirty="0"/>
              <a:t>Określenia Boga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1700808"/>
            <a:ext cx="7772400" cy="4968552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Oblubieniec Oz 2,4: dawca miłości, relacja oblubieńcza zazdrosna, młodzieńcza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Ojciec 11,1: symbol miłości trwałej i karcącej, </a:t>
            </a:r>
            <a:r>
              <a:rPr lang="pl-PL" sz="2800" dirty="0" smtClean="0"/>
              <a:t>dojrzałej</a:t>
            </a:r>
            <a:endParaRPr lang="pl-PL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Lekarz 14, 5: uzdrawiająca miłość Boga, czasami gorzka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800" dirty="0"/>
              <a:t>Lew 13,7: miłość gwałtowna i gniewna, zazdrosna, potężna</a:t>
            </a:r>
          </a:p>
          <a:p>
            <a:pPr marL="342900" indent="-342900">
              <a:buFont typeface="Arial" pitchFamily="34" charset="0"/>
              <a:buChar char="•"/>
            </a:pPr>
            <a:endParaRPr lang="pl-PL" sz="2800" dirty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37476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7D21F0F-99E8-41B6-8723-74960D5BD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9F326DB-B33D-4BE4-B964-FD6E16AB0F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Znalezione obrazy dla zapytania lew">
            <a:extLst>
              <a:ext uri="{FF2B5EF4-FFF2-40B4-BE49-F238E27FC236}">
                <a16:creationId xmlns:a16="http://schemas.microsoft.com/office/drawing/2014/main" xmlns="" id="{D7DDC40A-6C0C-46AC-B503-DDD27E12D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928688"/>
            <a:ext cx="6667500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24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440</TotalTime>
  <Words>275</Words>
  <Application>Microsoft Office PowerPoint</Application>
  <PresentationFormat>Pokaz na ekranie (4:3)</PresentationFormat>
  <Paragraphs>48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Przepływ</vt:lpstr>
      <vt:lpstr>Ozeasz</vt:lpstr>
      <vt:lpstr>Prezentacja programu PowerPoint</vt:lpstr>
      <vt:lpstr>Prezentacja programu PowerPoint</vt:lpstr>
      <vt:lpstr>Prezentacja programu PowerPoint</vt:lpstr>
      <vt:lpstr>Ozeasz</vt:lpstr>
      <vt:lpstr>Prezentacja programu PowerPoint</vt:lpstr>
      <vt:lpstr>Ozeasz i jego rodzina</vt:lpstr>
      <vt:lpstr>Określenia Boga</vt:lpstr>
      <vt:lpstr>Prezentacja programu PowerPoint</vt:lpstr>
      <vt:lpstr>Miłowałem Izraela, gdy jeszcze był dzieckiem,  i syna swego wezwałem z Egiptu</vt:lpstr>
      <vt:lpstr>Prezentacja programu PowerPoint</vt:lpstr>
      <vt:lpstr>Prezentacja programu PowerPoint</vt:lpstr>
      <vt:lpstr>Prezentacja programu PowerPoint</vt:lpstr>
      <vt:lpstr>A przecież Ja uczyłem chodzić Efraima,  na swe ramiona ich brałem;  oni zaś nie rozumieli, że troszczyłem się o nich. </vt:lpstr>
      <vt:lpstr>Prezentacja programu PowerPoint</vt:lpstr>
      <vt:lpstr>Bogiem jestem, nie człowiekiem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Mat Sz</dc:creator>
  <cp:lastModifiedBy>Mat Sz</cp:lastModifiedBy>
  <cp:revision>59</cp:revision>
  <dcterms:created xsi:type="dcterms:W3CDTF">2018-02-11T15:25:53Z</dcterms:created>
  <dcterms:modified xsi:type="dcterms:W3CDTF">2018-06-04T05:33:56Z</dcterms:modified>
</cp:coreProperties>
</file>