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8" r:id="rId11"/>
    <p:sldId id="263" r:id="rId12"/>
    <p:sldId id="269" r:id="rId13"/>
    <p:sldId id="27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9DAE238-1033-48C8-8CFE-D8C16CBADBC1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305BC7-0A26-4B20-8B3F-34E151D0C960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E238-1033-48C8-8CFE-D8C16CBADBC1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5BC7-0A26-4B20-8B3F-34E151D0C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E238-1033-48C8-8CFE-D8C16CBADBC1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5BC7-0A26-4B20-8B3F-34E151D0C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E238-1033-48C8-8CFE-D8C16CBADBC1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5BC7-0A26-4B20-8B3F-34E151D0C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E238-1033-48C8-8CFE-D8C16CBADBC1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5BC7-0A26-4B20-8B3F-34E151D0C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E238-1033-48C8-8CFE-D8C16CBADBC1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5BC7-0A26-4B20-8B3F-34E151D0C96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E238-1033-48C8-8CFE-D8C16CBADBC1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5BC7-0A26-4B20-8B3F-34E151D0C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E238-1033-48C8-8CFE-D8C16CBADBC1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5BC7-0A26-4B20-8B3F-34E151D0C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E238-1033-48C8-8CFE-D8C16CBADBC1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5BC7-0A26-4B20-8B3F-34E151D0C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E238-1033-48C8-8CFE-D8C16CBADBC1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5BC7-0A26-4B20-8B3F-34E151D0C960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E238-1033-48C8-8CFE-D8C16CBADBC1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5BC7-0A26-4B20-8B3F-34E151D0C96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9DAE238-1033-48C8-8CFE-D8C16CBADBC1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8305BC7-0A26-4B20-8B3F-34E151D0C96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39978" y="-603448"/>
            <a:ext cx="6777318" cy="1731982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2060"/>
                </a:solidFill>
              </a:rPr>
              <a:t>Oliwa</a:t>
            </a:r>
            <a:endParaRPr lang="pl-PL" sz="6000" b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980728"/>
            <a:ext cx="6400800" cy="1752600"/>
          </a:xfrm>
        </p:spPr>
        <p:txBody>
          <a:bodyPr/>
          <a:lstStyle/>
          <a:p>
            <a:r>
              <a:rPr lang="pl-PL" b="1" i="1" dirty="0"/>
              <a:t>Mt 25,1-13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21825" r="29722" b="21826"/>
          <a:stretch/>
        </p:blipFill>
        <p:spPr bwMode="auto">
          <a:xfrm>
            <a:off x="971600" y="2132856"/>
            <a:ext cx="7170058" cy="412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2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2" t="14484" r="33960" b="18452"/>
          <a:stretch/>
        </p:blipFill>
        <p:spPr bwMode="auto">
          <a:xfrm>
            <a:off x="2483768" y="908720"/>
            <a:ext cx="4180115" cy="490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9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0"/>
            <a:ext cx="7024744" cy="1143000"/>
          </a:xfrm>
        </p:spPr>
        <p:txBody>
          <a:bodyPr/>
          <a:lstStyle/>
          <a:p>
            <a:r>
              <a:rPr lang="pl-PL" b="1" dirty="0" smtClean="0"/>
              <a:t>Oliwa i drzwi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>
            <a:noAutofit/>
          </a:bodyPr>
          <a:lstStyle/>
          <a:p>
            <a:r>
              <a:rPr lang="pl-PL" sz="2800" dirty="0" smtClean="0"/>
              <a:t>Uczniowie skupiają się na </a:t>
            </a:r>
            <a:r>
              <a:rPr lang="pl-PL" sz="2800" b="1" dirty="0" smtClean="0"/>
              <a:t>zwyczajach religijnych</a:t>
            </a:r>
            <a:r>
              <a:rPr lang="pl-PL" sz="2800" dirty="0" smtClean="0"/>
              <a:t>, a nie myślą o Bogu i Jego słowie.</a:t>
            </a:r>
          </a:p>
          <a:p>
            <a:r>
              <a:rPr lang="pl-PL" sz="2800" b="1" dirty="0" smtClean="0"/>
              <a:t>Zasuwa w drzwiach otwarta oznacza wiarę</a:t>
            </a:r>
            <a:r>
              <a:rPr lang="pl-PL" sz="2800" dirty="0" smtClean="0"/>
              <a:t>, jako przygotowane i pewne wejście do królestwa Bożego. Zasuwa zamknięta oznacza, że nie ma automatycznego wejścia w relację z Bogiem, bez uwierzenia rozumianego jako akt jednorazowy, którego nic nie może zastąpić.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8766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24744" cy="1143000"/>
          </a:xfrm>
        </p:spPr>
        <p:txBody>
          <a:bodyPr/>
          <a:lstStyle/>
          <a:p>
            <a:r>
              <a:rPr lang="pl-PL" b="1" dirty="0" smtClean="0"/>
              <a:t>Mądrość w ST</a:t>
            </a:r>
            <a:endParaRPr lang="pl-PL" b="1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5256584"/>
          </a:xfrm>
        </p:spPr>
        <p:txBody>
          <a:bodyPr>
            <a:normAutofit/>
          </a:bodyPr>
          <a:lstStyle/>
          <a:p>
            <a:r>
              <a:rPr lang="pl-PL" b="1" dirty="0"/>
              <a:t>Mądrość jest centralną wartością duchowego ruchu, który cechował wszystkie kultury Starożytnego Wschodu </a:t>
            </a:r>
            <a:r>
              <a:rPr lang="pl-PL" dirty="0"/>
              <a:t>i znalazł swój literacki wyraz w szczególnym gatunku - </a:t>
            </a:r>
            <a:r>
              <a:rPr lang="pl-PL" b="1" dirty="0"/>
              <a:t>poezji </a:t>
            </a:r>
            <a:r>
              <a:rPr lang="pl-PL" b="1" dirty="0" err="1"/>
              <a:t>mądrościowej</a:t>
            </a:r>
            <a:r>
              <a:rPr lang="pl-PL" dirty="0"/>
              <a:t>. Izraelski przejaw tego ruchu miał swój specyficzny charakter, jednak jego genezy, wzrostu i oddziaływania nie można odrywać od szeroko rozumianego podłoża, na którym wyrósł, tzn. od środowiska </a:t>
            </a:r>
            <a:r>
              <a:rPr lang="pl-PL" dirty="0" err="1"/>
              <a:t>mądrościowego</a:t>
            </a:r>
            <a:r>
              <a:rPr lang="pl-PL" dirty="0"/>
              <a:t> </a:t>
            </a:r>
            <a:r>
              <a:rPr lang="pl-PL" dirty="0" smtClean="0"/>
              <a:t>Starożytnego </a:t>
            </a:r>
            <a:r>
              <a:rPr lang="pl-PL" dirty="0"/>
              <a:t>Wschodu z jednej strony, a od tradycji biblijnych - z drugiej.</a:t>
            </a:r>
          </a:p>
        </p:txBody>
      </p:sp>
    </p:spTree>
    <p:extLst>
      <p:ext uri="{BB962C8B-B14F-4D97-AF65-F5344CB8AC3E}">
        <p14:creationId xmlns:p14="http://schemas.microsoft.com/office/powerpoint/2010/main" val="3217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55576" y="27500"/>
            <a:ext cx="7024744" cy="1143000"/>
          </a:xfrm>
        </p:spPr>
        <p:txBody>
          <a:bodyPr/>
          <a:lstStyle/>
          <a:p>
            <a:r>
              <a:rPr lang="pl-PL" b="1" dirty="0" err="1" smtClean="0"/>
              <a:t>chokma</a:t>
            </a:r>
            <a:endParaRPr lang="pl-PL" b="1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5328592"/>
          </a:xfrm>
        </p:spPr>
        <p:txBody>
          <a:bodyPr>
            <a:normAutofit fontScale="92500"/>
          </a:bodyPr>
          <a:lstStyle/>
          <a:p>
            <a:r>
              <a:rPr lang="pl-PL" dirty="0"/>
              <a:t>Najbardziej podstawowym określeniem jest </a:t>
            </a:r>
            <a:r>
              <a:rPr lang="pl-PL" b="1" dirty="0" err="1"/>
              <a:t>chokma</a:t>
            </a:r>
            <a:r>
              <a:rPr lang="pl-PL" dirty="0"/>
              <a:t>, wyraz o bardzo szerokim polu semantycznym. Wykaz ważniejszych terminów wyrażających mądrość w jej różnorodnych odmianach znaleźć można we wstępie do Księgi Przysłów (1,1-7). Zostały one wymienione w następującej kolejności: </a:t>
            </a:r>
            <a:endParaRPr lang="pl-PL" dirty="0" smtClean="0"/>
          </a:p>
          <a:p>
            <a:r>
              <a:rPr lang="pl-PL" dirty="0" smtClean="0"/>
              <a:t>„</a:t>
            </a:r>
            <a:r>
              <a:rPr lang="pl-PL" dirty="0"/>
              <a:t>mądrość”, </a:t>
            </a:r>
            <a:endParaRPr lang="pl-PL" dirty="0" smtClean="0"/>
          </a:p>
          <a:p>
            <a:r>
              <a:rPr lang="pl-PL" dirty="0" smtClean="0"/>
              <a:t>„</a:t>
            </a:r>
            <a:r>
              <a:rPr lang="pl-PL" dirty="0"/>
              <a:t>karność”, </a:t>
            </a:r>
            <a:endParaRPr lang="pl-PL" dirty="0" smtClean="0"/>
          </a:p>
          <a:p>
            <a:r>
              <a:rPr lang="pl-PL" dirty="0" smtClean="0"/>
              <a:t>„</a:t>
            </a:r>
            <a:r>
              <a:rPr lang="pl-PL" dirty="0"/>
              <a:t>umiejętność”, </a:t>
            </a:r>
            <a:endParaRPr lang="pl-PL" dirty="0" smtClean="0"/>
          </a:p>
          <a:p>
            <a:r>
              <a:rPr lang="pl-PL" dirty="0" smtClean="0"/>
              <a:t>„</a:t>
            </a:r>
            <a:r>
              <a:rPr lang="pl-PL" dirty="0"/>
              <a:t>ogłada”, </a:t>
            </a:r>
            <a:endParaRPr lang="pl-PL" dirty="0" smtClean="0"/>
          </a:p>
          <a:p>
            <a:r>
              <a:rPr lang="pl-PL" dirty="0" smtClean="0"/>
              <a:t>„</a:t>
            </a:r>
            <a:r>
              <a:rPr lang="pl-PL" dirty="0"/>
              <a:t>sprawiedliwość”, </a:t>
            </a:r>
            <a:endParaRPr lang="pl-PL" dirty="0" smtClean="0"/>
          </a:p>
          <a:p>
            <a:r>
              <a:rPr lang="pl-PL" dirty="0" smtClean="0"/>
              <a:t>„</a:t>
            </a:r>
            <a:r>
              <a:rPr lang="pl-PL" dirty="0"/>
              <a:t>praworządność”, </a:t>
            </a:r>
            <a:endParaRPr lang="pl-PL" dirty="0" smtClean="0"/>
          </a:p>
          <a:p>
            <a:r>
              <a:rPr lang="pl-PL" dirty="0" smtClean="0"/>
              <a:t>„</a:t>
            </a:r>
            <a:r>
              <a:rPr lang="pl-PL" dirty="0"/>
              <a:t>bojaźń </a:t>
            </a:r>
            <a:r>
              <a:rPr lang="pl-PL" dirty="0" err="1"/>
              <a:t>Jahwe</a:t>
            </a:r>
            <a:r>
              <a:rPr lang="pl-PL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1777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t="12302" r="14550" b="6250"/>
          <a:stretch/>
        </p:blipFill>
        <p:spPr bwMode="auto">
          <a:xfrm>
            <a:off x="-180528" y="404664"/>
            <a:ext cx="9434287" cy="595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4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024744" cy="1143000"/>
          </a:xfrm>
        </p:spPr>
        <p:txBody>
          <a:bodyPr/>
          <a:lstStyle/>
          <a:p>
            <a:r>
              <a:rPr lang="pl-PL" b="1" dirty="0"/>
              <a:t>Mt 25,1–13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5373216"/>
          </a:xfrm>
        </p:spPr>
        <p:txBody>
          <a:bodyPr>
            <a:normAutofit/>
          </a:bodyPr>
          <a:lstStyle/>
          <a:p>
            <a:r>
              <a:rPr lang="pl-PL" dirty="0"/>
              <a:t>Jezus opowiedział swoim uczniom tę przypowieść: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„</a:t>
            </a:r>
            <a:r>
              <a:rPr lang="pl-PL" b="1" dirty="0"/>
              <a:t>Królestwo niebieskie podobne będzie do dziesięciu panien, które wzięły swoje lampy i wyszły na spotkanie oblubieńca</a:t>
            </a:r>
            <a:r>
              <a:rPr lang="pl-PL" dirty="0"/>
              <a:t>. Pięć z nich było nierozsądnych, a pięć roztropnych. Nierozsądne wzięły lampy, ale nie wzięły z sobą oliwy. Roztropne zaś razem z lampami zabrały również oliwę w naczyniach. </a:t>
            </a:r>
            <a:r>
              <a:rPr lang="pl-PL" b="1" dirty="0"/>
              <a:t>Gdy się oblubieniec opóźniał, zmorzone snem wszystkie zasnęły</a:t>
            </a:r>
            <a:r>
              <a:rPr lang="pl-PL" b="1" dirty="0" smtClean="0"/>
              <a:t>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145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5256584"/>
          </a:xfrm>
        </p:spPr>
        <p:txBody>
          <a:bodyPr>
            <a:noAutofit/>
          </a:bodyPr>
          <a:lstStyle/>
          <a:p>
            <a:r>
              <a:rPr lang="pl-PL" sz="2800" dirty="0" smtClean="0"/>
              <a:t>Lecz o północy rozległo się wołanie: »</a:t>
            </a:r>
            <a:r>
              <a:rPr lang="pl-PL" sz="2800" b="1" dirty="0" smtClean="0"/>
              <a:t>Oblubieniec idzie, wyjdźcie mu na spotkanie</a:t>
            </a:r>
            <a:r>
              <a:rPr lang="pl-PL" sz="2800" dirty="0" smtClean="0"/>
              <a:t>«. Wtedy powstały wszystkie owe panny i opatrzyły swe lampy. A nierozsądne rzekły do roztropnych: »Użyczcie nam swej oliwy, bo nasze lampy gasną«. Odpowiedziały roztropne: »Mogłoby i nam, i wam nie wystarczyć. Idźcie raczej do sprzedających i kupcie sobie. </a:t>
            </a:r>
          </a:p>
        </p:txBody>
      </p:sp>
    </p:spTree>
    <p:extLst>
      <p:ext uri="{BB962C8B-B14F-4D97-AF65-F5344CB8AC3E}">
        <p14:creationId xmlns:p14="http://schemas.microsoft.com/office/powerpoint/2010/main" val="23553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620688"/>
            <a:ext cx="6777317" cy="5211941"/>
          </a:xfrm>
        </p:spPr>
        <p:txBody>
          <a:bodyPr>
            <a:noAutofit/>
          </a:bodyPr>
          <a:lstStyle/>
          <a:p>
            <a:r>
              <a:rPr lang="pl-PL" sz="2800" dirty="0" smtClean="0"/>
              <a:t>Gdy one szły kupić, nadszedł oblubieniec. Te, które były gotowe, weszły z nim na ucztę weselną i drzwi zamknięto. W końcu nadchodzą i pozostałe panny, prosząc: »Panie, panie, otwórz nam«. Lecz on odpowiedział: »Zaprawdę powiadam wam, nie znam was«.</a:t>
            </a:r>
            <a:br>
              <a:rPr lang="pl-PL" sz="2800" dirty="0" smtClean="0"/>
            </a:br>
            <a:r>
              <a:rPr lang="pl-PL" sz="2800" b="1" dirty="0" smtClean="0"/>
              <a:t>Czuwajcie więc, bo nie znacie dnia ani godziny</a:t>
            </a:r>
            <a:r>
              <a:rPr lang="pl-PL" sz="2800" dirty="0" smtClean="0"/>
              <a:t>”.</a:t>
            </a:r>
          </a:p>
          <a:p>
            <a:endParaRPr lang="pl-PL" sz="2800" dirty="0" smtClean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260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Oliwa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Symbol:</a:t>
            </a:r>
          </a:p>
          <a:p>
            <a:r>
              <a:rPr lang="pl-PL" dirty="0" smtClean="0"/>
              <a:t>A. lekarstwo</a:t>
            </a:r>
          </a:p>
          <a:p>
            <a:r>
              <a:rPr lang="pl-PL" dirty="0" smtClean="0"/>
              <a:t>B. Duch Święty</a:t>
            </a:r>
          </a:p>
          <a:p>
            <a:r>
              <a:rPr lang="pl-PL" dirty="0" smtClean="0"/>
              <a:t>C. sakramenty</a:t>
            </a:r>
          </a:p>
          <a:p>
            <a:r>
              <a:rPr lang="pl-PL" dirty="0" smtClean="0"/>
              <a:t>D. miłość, łagodność, źródło światła</a:t>
            </a:r>
          </a:p>
          <a:p>
            <a:r>
              <a:rPr lang="pl-PL" b="1" dirty="0" smtClean="0"/>
              <a:t>Sen, wszystkie posnęły, czuwanie</a:t>
            </a:r>
          </a:p>
          <a:p>
            <a:r>
              <a:rPr lang="pl-PL" b="1" dirty="0" smtClean="0"/>
              <a:t>Gotowość</a:t>
            </a:r>
            <a:endParaRPr lang="pl-PL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25000" r="38088" b="12698"/>
          <a:stretch/>
        </p:blipFill>
        <p:spPr bwMode="auto">
          <a:xfrm>
            <a:off x="3740197" y="1052736"/>
            <a:ext cx="444500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6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Paruzja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Obraz wesela symbolem </a:t>
            </a:r>
            <a:r>
              <a:rPr lang="pl-PL" b="1" dirty="0" smtClean="0"/>
              <a:t>powtórnego przyjścia</a:t>
            </a:r>
          </a:p>
          <a:p>
            <a:r>
              <a:rPr lang="pl-PL" dirty="0" smtClean="0"/>
              <a:t>Gody baranka</a:t>
            </a:r>
          </a:p>
          <a:p>
            <a:r>
              <a:rPr lang="pl-PL" dirty="0" smtClean="0"/>
              <a:t>Oblubieniec i Oblubienica</a:t>
            </a:r>
          </a:p>
          <a:p>
            <a:r>
              <a:rPr lang="pl-PL" dirty="0" smtClean="0"/>
              <a:t>Gotowość na paruzję</a:t>
            </a:r>
          </a:p>
          <a:p>
            <a:r>
              <a:rPr lang="pl-PL" b="1" dirty="0" smtClean="0"/>
              <a:t>Codziennie dla kogoś następuje koniec świata</a:t>
            </a:r>
            <a:br>
              <a:rPr lang="pl-PL" b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47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12302" r="15108" b="6250"/>
          <a:stretch/>
        </p:blipFill>
        <p:spPr bwMode="auto">
          <a:xfrm>
            <a:off x="43543" y="404664"/>
            <a:ext cx="9100457" cy="595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Druhny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3" y="2132856"/>
            <a:ext cx="5472724" cy="4248472"/>
          </a:xfrm>
        </p:spPr>
        <p:txBody>
          <a:bodyPr>
            <a:normAutofit/>
          </a:bodyPr>
          <a:lstStyle/>
          <a:p>
            <a:r>
              <a:rPr lang="pl-PL" dirty="0" smtClean="0"/>
              <a:t>Druhny przygotowane – narody pogańskie</a:t>
            </a:r>
          </a:p>
          <a:p>
            <a:r>
              <a:rPr lang="pl-PL" dirty="0" smtClean="0"/>
              <a:t>Druhny nieprzygotowane – Izraelici</a:t>
            </a:r>
          </a:p>
          <a:p>
            <a:r>
              <a:rPr lang="pl-PL" b="1" dirty="0" smtClean="0"/>
              <a:t>Dojrzała wiara </a:t>
            </a:r>
            <a:r>
              <a:rPr lang="pl-PL" dirty="0" smtClean="0"/>
              <a:t>wiąże się z otwartością</a:t>
            </a:r>
          </a:p>
          <a:p>
            <a:r>
              <a:rPr lang="pl-PL" b="1" dirty="0" smtClean="0"/>
              <a:t>Niedojrzała wiara </a:t>
            </a:r>
            <a:r>
              <a:rPr lang="pl-PL" dirty="0" smtClean="0"/>
              <a:t>ciągle czeka na znak</a:t>
            </a:r>
          </a:p>
          <a:p>
            <a:r>
              <a:rPr lang="pl-PL" dirty="0" smtClean="0"/>
              <a:t>Żaden znak nie będzie dany, oprócz znaku Jonasza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 t="11905" r="19013" b="6250"/>
          <a:stretch/>
        </p:blipFill>
        <p:spPr bwMode="auto">
          <a:xfrm>
            <a:off x="5796136" y="2636912"/>
            <a:ext cx="2582821" cy="191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2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</TotalTime>
  <Words>408</Words>
  <Application>Microsoft Office PowerPoint</Application>
  <PresentationFormat>Pokaz na ekranie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Austin</vt:lpstr>
      <vt:lpstr>Oliwa</vt:lpstr>
      <vt:lpstr>Prezentacja programu PowerPoint</vt:lpstr>
      <vt:lpstr>Mt 25,1–13</vt:lpstr>
      <vt:lpstr>Prezentacja programu PowerPoint</vt:lpstr>
      <vt:lpstr>Prezentacja programu PowerPoint</vt:lpstr>
      <vt:lpstr>Oliwa</vt:lpstr>
      <vt:lpstr>Paruzja</vt:lpstr>
      <vt:lpstr>Prezentacja programu PowerPoint</vt:lpstr>
      <vt:lpstr>Druhny</vt:lpstr>
      <vt:lpstr>Prezentacja programu PowerPoint</vt:lpstr>
      <vt:lpstr>Oliwa i drzwi</vt:lpstr>
      <vt:lpstr>Mądrość w ST</vt:lpstr>
      <vt:lpstr>chokma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Oliwa</dc:title>
  <dc:creator>Mat Sz</dc:creator>
  <cp:lastModifiedBy>Mat Sz</cp:lastModifiedBy>
  <cp:revision>9</cp:revision>
  <dcterms:created xsi:type="dcterms:W3CDTF">2017-10-30T18:53:31Z</dcterms:created>
  <dcterms:modified xsi:type="dcterms:W3CDTF">2017-11-06T14:37:40Z</dcterms:modified>
</cp:coreProperties>
</file>